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Architects Daughter" panose="020B0604020202020204" charset="0"/>
      <p:regular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6985" autoAdjust="0"/>
  </p:normalViewPr>
  <p:slideViewPr>
    <p:cSldViewPr snapToGrid="0">
      <p:cViewPr varScale="1">
        <p:scale>
          <a:sx n="59" d="100"/>
          <a:sy n="59" d="100"/>
        </p:scale>
        <p:origin x="21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UnSupervised learning is concerned with learning a model from labeled data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highlight>
                  <a:srgbClr val="FFFFFF"/>
                </a:highlight>
              </a:rPr>
              <a:t>source: https://xkcd.com/1838/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TimeAgendaThings to be covered in this session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10:00 - 10:15Walkthrough through the Day schedule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10:15 - 11:15Introduction to Machine Learning and Raspberry PI  ---   Introduction and scope of Machine Learning ( 30 mins) </a:t>
            </a: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Setting up Raspberry pi and required environment for the days workshop ( 30 Mins 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11:30 - 12:30    Scikit-learn and Tensorflow introduction -----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Introduction of Scikit-learn Library</a:t>
            </a: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explaining about the inbuilt classifiers </a:t>
            </a: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 Hands on with Scikit-learn library</a:t>
            </a: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Introduction to Tensorflow </a:t>
            </a: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 hands-on with Tensorflow example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12:30 - 1:30Lunch Break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1:30 - 2:45Build Image classifier example Image Recognition using Tensorflow Library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2:45 - 3:00Short break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3:00 - 4:30Putting things together --  Integrate PI and use Image recognition in real-time use cases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4:30 - 5:00NetworkingOpen discussion - if any spillover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lang="en" sz="12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br>
              <a:rPr lang="en" sz="12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lang="en" sz="12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fld>
            <a:endParaRPr lang="en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TimeAgendaThings to be covered in this session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10:00 - 10:15Walkthrough through the Day schedule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10:15 - 11:15Introduction to Machine Learning and Raspberry PI  ---   Introduction and scope of Machine Learning ( 30 mins) </a:t>
            </a: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Setting up Raspberry pi and required environment for the days workshop ( 30 Mins 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11:30 - 12:30    Scikit-learn and Tensorflow introduction -----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Introduction of Scikit-learn Library</a:t>
            </a: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explaining about the inbuilt classifiers </a:t>
            </a: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 Hands on with Scikit-learn library</a:t>
            </a: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Introduction to Tensorflow </a:t>
            </a: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Simple hands-on with Tensorflow example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12:30 - 1:30Lunch Break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1:30 - 2:45Build Image classifier exampleImage Recognition using Tensorflow Library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2:45 - 3:00Short break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3:00 - 4:30Putting things together --  Integrate PI and use Image recognition in real-time use cases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4:30 - 5:00NetworkingOpen discussion - if any spillover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lang="en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b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lang="en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fld>
            <a:endParaRPr lang="en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Knowledge from data</a:t>
            </a: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Starts with a question that might be answerable using data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Automated extraction</a:t>
            </a: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A computer provides the insight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Semi-automated</a:t>
            </a:r>
            <a:r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Requires many smart decisions by a human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8</a:t>
            </a:fld>
            <a:endParaRPr lang="en"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Supervised learning is concerned with learning a model from labeled data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orbel"/>
              <a:buNone/>
              <a:defRPr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5100" marR="0" lvl="0" indent="-508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-76200" algn="l" rtl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508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647700" marR="0" lvl="3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774700" marR="0" lvl="4" indent="-63500" algn="l" rtl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901700" marR="0" lvl="5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041400" marR="0" lvl="6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1168400" marR="0" lvl="7" indent="-635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1295400" marR="0" lvl="8" indent="-50800" algn="l" rtl="0">
              <a:spcBef>
                <a:spcPts val="500"/>
              </a:spcBef>
              <a:buClr>
                <a:schemeClr val="accen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6171423" y="4800600"/>
            <a:ext cx="1087199" cy="20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" sz="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hyperlink" Target="http://www.youtube.com/watch?v=4HCE1P-m1l8" TargetMode="External"/><Relationship Id="rId4" Type="http://schemas.openxmlformats.org/officeDocument/2006/relationships/hyperlink" Target="https://youtu.be/4HCE1P-m1l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49775" y="2174675"/>
            <a:ext cx="8994300" cy="2052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" sz="50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Introduction to Machine learning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49775" y="4264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/>
              <a:t>Sklearn and Tensorflow - with Raspberry PI edge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-7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274900" cy="167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Supervised Learning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3" name="Shape 153"/>
          <p:cNvSpPr txBox="1"/>
          <p:nvPr/>
        </p:nvSpPr>
        <p:spPr>
          <a:xfrm>
            <a:off x="2988525" y="2776650"/>
            <a:ext cx="6423000" cy="7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Classification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4281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Classify the observations in a set of finite labels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learn from already labeled data how to predict the class of unlabeled data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Example-  Apple / Orange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Iris dataset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Yes/No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212" y="1066387"/>
            <a:ext cx="28670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Regression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81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predict a continuous target variable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Example-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Linear regression - Diabetes set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Boston House Price dataset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How much/ how many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425" y="1170125"/>
            <a:ext cx="3682173" cy="276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-7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274900" cy="167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Unsupervised Learning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77" name="Shape 177"/>
          <p:cNvSpPr txBox="1"/>
          <p:nvPr/>
        </p:nvSpPr>
        <p:spPr>
          <a:xfrm>
            <a:off x="2988525" y="2776650"/>
            <a:ext cx="6423000" cy="7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Unsupervised learning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if you are training your machine learning task only with a set of inputs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 which will be able to find the structure or relationships between different inputs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Most important unsupervised learning is clustering, which will create different cluster of inputs and will be able to put any new input in appropriate cluster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identifying close-knit groups of friends in social network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2441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Unsupervised learning Model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00" y="111772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Linear Regression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Weight / Bias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Cost Function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Gradient Descent to optimize a cost function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Logistic Regression</a:t>
            </a:r>
          </a:p>
          <a:p>
            <a:pPr marL="457200" lvl="0" indent="-355600">
              <a:spcBef>
                <a:spcPts val="0"/>
              </a:spcBef>
              <a:buClr>
                <a:srgbClr val="FFFFFF"/>
              </a:buClr>
              <a:buSzPct val="100000"/>
              <a:buFont typeface="Corbel"/>
            </a:pPr>
            <a:r>
              <a:rPr lang="en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Neuron Activation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Objective: Fit line/curve to minimize a cost function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Line has "Weight / Slope" and "Bias / y-intercept)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6312"/>
            <a:ext cx="74295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</a:rPr>
              <a:t>Cost Function, Gradient Descent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912200" y="1152475"/>
            <a:ext cx="4920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Starts with some Weights &amp; Biases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Define a Cost Function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Optimize the Cost function by doing some sort of Gradient Descent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Lots of Help from TensorFlow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2"/>
            <a:ext cx="33147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</a:rPr>
              <a:t>Weight, Bias in 0,1 Dimensions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6009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375" y="320600"/>
            <a:ext cx="353377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205525" y="450207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highlight>
                  <a:srgbClr val="FFFFFF"/>
                </a:highlight>
              </a:rPr>
              <a:t>source: https://xkcd.com/1838/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</a:rPr>
              <a:t>Neuron and Activation Function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340100" y="1152475"/>
            <a:ext cx="4492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Only one of the Neurons will fire at a time  (value shoots greater than 0.5)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Which neuron depends on "x", Weights, Biases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Rest of neurons will not fire. (value much less than 0.5)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Outcomes are between 0 and 1 → Probabilities (all outputs add to one)</a:t>
            </a:r>
          </a:p>
          <a:p>
            <a: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rbel"/>
            </a:pPr>
            <a:r>
              <a:rPr lang="en" sz="15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Good for classification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65924" cy="22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Softmax 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2"/>
            <a:ext cx="60769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Simple Neural Network for MNIST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070837"/>
            <a:ext cx="81153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</a:rPr>
              <a:t>Simple Neural Network for MNIST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75" y="1475775"/>
            <a:ext cx="73247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925" y="2259098"/>
            <a:ext cx="3286675" cy="16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CNN - Convolutional Neural Network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Font typeface="Corbel"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CNN inspired by the Visual Cortex. </a:t>
            </a:r>
          </a:p>
          <a:p>
            <a:pPr marL="457200" lvl="0" indent="-228600">
              <a:spcBef>
                <a:spcPts val="0"/>
              </a:spcBef>
              <a:buFont typeface="Corbel"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CNNs are deep nets that are used for image, object, and even speech recognition.</a:t>
            </a:r>
          </a:p>
          <a:p>
            <a:pPr marL="457200" lvl="0" indent="-228600">
              <a:spcBef>
                <a:spcPts val="0"/>
              </a:spcBef>
              <a:buFont typeface="Corbel"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Pioneered by Yann Lecun (NYU) </a:t>
            </a:r>
          </a:p>
          <a:p>
            <a:pPr marL="457200" lvl="0" indent="-228600">
              <a:spcBef>
                <a:spcPts val="0"/>
              </a:spcBef>
              <a:buFont typeface="Corbel"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Deep supervised neural networks are generally too difficult to train. </a:t>
            </a:r>
          </a:p>
          <a:p>
            <a:pPr marL="457200" lvl="0" indent="-228600" rtl="0">
              <a:spcBef>
                <a:spcPts val="0"/>
              </a:spcBef>
              <a:buFont typeface="Corbel"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CNNs have multiple types of layers, the first of which is the convolutional layer.</a:t>
            </a:r>
          </a:p>
          <a:p>
            <a:pPr marL="457200" lvl="0" indent="-228600" rtl="0">
              <a:spcBef>
                <a:spcPts val="0"/>
              </a:spcBef>
              <a:buFont typeface="Corbel"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Error detection drops </a:t>
            </a:r>
          </a:p>
          <a:p>
            <a:pPr marL="457200" lvl="0" indent="-228600">
              <a:spcBef>
                <a:spcPts val="0"/>
              </a:spcBef>
              <a:buFont typeface="Corbel"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NN - 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layer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RELU - Rectified linear unit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Pooling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- Recurrent Neural Network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Structure →  the o/p of CNN is fed back with changing 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Usage → Sequence of Input / Sequence of output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Example → </a:t>
            </a:r>
          </a:p>
          <a:p>
            <a:pPr marL="457200" lvl="0" indent="-228600" rtl="0">
              <a:spcBef>
                <a:spcPts val="0"/>
              </a:spcBef>
              <a:buAutoNum type="alphaLcPeriod"/>
            </a:pPr>
            <a:r>
              <a:rPr lang="en"/>
              <a:t>Image captioning</a:t>
            </a:r>
          </a:p>
          <a:p>
            <a:pPr marL="457200" lvl="0" indent="-228600" rtl="0">
              <a:spcBef>
                <a:spcPts val="0"/>
              </a:spcBef>
              <a:buAutoNum type="alphaLcPeriod"/>
            </a:pPr>
            <a:r>
              <a:rPr lang="en"/>
              <a:t>Document classification</a:t>
            </a:r>
          </a:p>
          <a:p>
            <a:pPr marL="457200" lvl="0" indent="-228600" rtl="0">
              <a:spcBef>
                <a:spcPts val="0"/>
              </a:spcBef>
              <a:buAutoNum type="alphaLcPeriod"/>
            </a:pPr>
            <a:r>
              <a:rPr lang="en"/>
              <a:t>Classify video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0"/>
            <a:ext cx="9255600" cy="5232600"/>
          </a:xfrm>
          <a:prstGeom prst="rect">
            <a:avLst/>
          </a:prstGeom>
          <a:solidFill>
            <a:srgbClr val="ADADAD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673750" y="285750"/>
            <a:ext cx="6859800" cy="5841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">
                <a:solidFill>
                  <a:srgbClr val="FFFFFF"/>
                </a:solidFill>
              </a:rPr>
              <a:t>Tensor Flow</a:t>
            </a:r>
            <a:r>
              <a:rPr lang="en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Cucumber sorter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5667800" y="846075"/>
            <a:ext cx="3389100" cy="5715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651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1800" b="0" i="0" u="sng" strike="noStrike" cap="none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https://youtu.be/4HCE1P-m1l8</a:t>
            </a:r>
          </a:p>
          <a:p>
            <a:pPr marL="165100" marR="0" lvl="0" indent="-165100" algn="l" rtl="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283" name="Shape 283" title="TensorFlow powered cucumber sorter by Makoto Koike">
            <a:hlinkClick r:id="rId5"/>
          </p:cNvPr>
          <p:cNvSpPr/>
          <p:nvPr/>
        </p:nvSpPr>
        <p:spPr>
          <a:xfrm>
            <a:off x="673750" y="846075"/>
            <a:ext cx="4720599" cy="3540449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520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787" cy="1028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Agenda </a:t>
            </a:r>
          </a:p>
        </p:txBody>
      </p:sp>
      <p:grpSp>
        <p:nvGrpSpPr>
          <p:cNvPr id="76" name="Shape 76"/>
          <p:cNvGrpSpPr/>
          <p:nvPr/>
        </p:nvGrpSpPr>
        <p:grpSpPr>
          <a:xfrm>
            <a:off x="1145515" y="1828215"/>
            <a:ext cx="6845824" cy="2496109"/>
            <a:chOff x="4543" y="532620"/>
            <a:chExt cx="9125388" cy="3328145"/>
          </a:xfrm>
        </p:grpSpPr>
        <p:sp>
          <p:nvSpPr>
            <p:cNvPr id="77" name="Shape 77"/>
            <p:cNvSpPr/>
            <p:nvPr/>
          </p:nvSpPr>
          <p:spPr>
            <a:xfrm>
              <a:off x="4543" y="532620"/>
              <a:ext cx="2065693" cy="1229034"/>
            </a:xfrm>
            <a:prstGeom prst="roundRect">
              <a:avLst>
                <a:gd name="adj" fmla="val 10000"/>
              </a:avLst>
            </a:prstGeom>
            <a:solidFill>
              <a:schemeClr val="dk2"/>
            </a:solidFill>
            <a:ln w="19050" cap="flat" cmpd="sng">
              <a:solidFill>
                <a:srgbClr val="BFE9F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 txBox="1"/>
            <p:nvPr/>
          </p:nvSpPr>
          <p:spPr>
            <a:xfrm>
              <a:off x="4543" y="532620"/>
              <a:ext cx="2065693" cy="819356"/>
            </a:xfrm>
            <a:prstGeom prst="rect">
              <a:avLst/>
            </a:prstGeom>
            <a:noFill/>
            <a:ln>
              <a:noFill/>
            </a:ln>
          </p:spPr>
          <p:txBody>
            <a:bodyPr lIns="112025" tIns="112025" rIns="112025" bIns="6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rbel"/>
                <a:buNone/>
              </a:pPr>
              <a:r>
                <a:rPr lang="en" sz="1600" b="0" i="0" u="none" strike="noStrike" cap="none">
                  <a:solidFill>
                    <a:srgbClr val="9FC5E8"/>
                  </a:solidFill>
                  <a:latin typeface="Corbel"/>
                  <a:ea typeface="Corbel"/>
                  <a:cs typeface="Corbel"/>
                  <a:sym typeface="Corbel"/>
                </a:rPr>
                <a:t>Machine learning basics</a:t>
              </a:r>
            </a:p>
          </p:txBody>
        </p:sp>
        <p:sp>
          <p:nvSpPr>
            <p:cNvPr id="79" name="Shape 79"/>
            <p:cNvSpPr/>
            <p:nvPr/>
          </p:nvSpPr>
          <p:spPr>
            <a:xfrm>
              <a:off x="427637" y="1351978"/>
              <a:ext cx="2065693" cy="2230199"/>
            </a:xfrm>
            <a:prstGeom prst="roundRect">
              <a:avLst>
                <a:gd name="adj" fmla="val 10000"/>
              </a:avLst>
            </a:prstGeom>
            <a:solidFill>
              <a:srgbClr val="BFE9F6">
                <a:alpha val="89803"/>
              </a:srgbClr>
            </a:solidFill>
            <a:ln w="1270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488126" y="1412466"/>
              <a:ext cx="2065800" cy="2448300"/>
            </a:xfrm>
            <a:prstGeom prst="rect">
              <a:avLst/>
            </a:prstGeom>
            <a:noFill/>
            <a:ln>
              <a:noFill/>
            </a:ln>
          </p:spPr>
          <p:txBody>
            <a:bodyPr lIns="112025" tIns="112025" rIns="112025" bIns="112025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Introduction to Machine learning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Raspberry PI – Machine learning</a:t>
              </a:r>
            </a:p>
          </p:txBody>
        </p:sp>
        <p:sp>
          <p:nvSpPr>
            <p:cNvPr id="81" name="Shape 81"/>
            <p:cNvSpPr/>
            <p:nvPr/>
          </p:nvSpPr>
          <p:spPr>
            <a:xfrm>
              <a:off x="2383388" y="685150"/>
              <a:ext cx="663881" cy="51429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8AA"/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 txBox="1"/>
            <p:nvPr/>
          </p:nvSpPr>
          <p:spPr>
            <a:xfrm>
              <a:off x="2383388" y="788010"/>
              <a:ext cx="509591" cy="3085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3322842" y="532620"/>
              <a:ext cx="2065693" cy="1229034"/>
            </a:xfrm>
            <a:prstGeom prst="roundRect">
              <a:avLst>
                <a:gd name="adj" fmla="val 10000"/>
              </a:avLst>
            </a:prstGeom>
            <a:solidFill>
              <a:schemeClr val="dk2"/>
            </a:solidFill>
            <a:ln w="19050" cap="flat" cmpd="sng">
              <a:solidFill>
                <a:srgbClr val="BFE9F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 txBox="1"/>
            <p:nvPr/>
          </p:nvSpPr>
          <p:spPr>
            <a:xfrm>
              <a:off x="3322842" y="532620"/>
              <a:ext cx="2065693" cy="819356"/>
            </a:xfrm>
            <a:prstGeom prst="rect">
              <a:avLst/>
            </a:prstGeom>
            <a:noFill/>
            <a:ln>
              <a:noFill/>
            </a:ln>
          </p:spPr>
          <p:txBody>
            <a:bodyPr lIns="112025" tIns="112025" rIns="112025" bIns="6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rbel"/>
                <a:buNone/>
              </a:pPr>
              <a:r>
                <a:rPr lang="en" sz="1600" b="0" i="0" u="none" strike="noStrike" cap="none">
                  <a:solidFill>
                    <a:srgbClr val="9FC5E8"/>
                  </a:solidFill>
                  <a:latin typeface="Corbel"/>
                  <a:ea typeface="Corbel"/>
                  <a:cs typeface="Corbel"/>
                  <a:sym typeface="Corbel"/>
                </a:rPr>
                <a:t>Scikit-learn and Tensorflow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3745937" y="1351978"/>
              <a:ext cx="2065693" cy="2230199"/>
            </a:xfrm>
            <a:prstGeom prst="roundRect">
              <a:avLst>
                <a:gd name="adj" fmla="val 10000"/>
              </a:avLst>
            </a:prstGeom>
            <a:solidFill>
              <a:srgbClr val="BFE9F6">
                <a:alpha val="89803"/>
              </a:srgbClr>
            </a:solidFill>
            <a:ln w="1270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 txBox="1"/>
            <p:nvPr/>
          </p:nvSpPr>
          <p:spPr>
            <a:xfrm>
              <a:off x="3806439" y="1412479"/>
              <a:ext cx="1944688" cy="2109196"/>
            </a:xfrm>
            <a:prstGeom prst="rect">
              <a:avLst/>
            </a:prstGeom>
            <a:noFill/>
            <a:ln>
              <a:noFill/>
            </a:ln>
          </p:spPr>
          <p:txBody>
            <a:bodyPr lIns="112025" tIns="112025" rIns="112025" bIns="112025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Hands on with Scikit learn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Tensorflow  example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5701689" y="685150"/>
              <a:ext cx="663881" cy="51429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8AA"/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 txBox="1"/>
            <p:nvPr/>
          </p:nvSpPr>
          <p:spPr>
            <a:xfrm>
              <a:off x="5701689" y="788010"/>
              <a:ext cx="509591" cy="3085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6641143" y="532620"/>
              <a:ext cx="2065693" cy="1229034"/>
            </a:xfrm>
            <a:prstGeom prst="roundRect">
              <a:avLst>
                <a:gd name="adj" fmla="val 10000"/>
              </a:avLst>
            </a:prstGeom>
            <a:solidFill>
              <a:schemeClr val="dk2"/>
            </a:solidFill>
            <a:ln w="19050" cap="flat" cmpd="sng">
              <a:solidFill>
                <a:srgbClr val="BFE9F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6641143" y="532620"/>
              <a:ext cx="2065693" cy="819356"/>
            </a:xfrm>
            <a:prstGeom prst="rect">
              <a:avLst/>
            </a:prstGeom>
            <a:noFill/>
            <a:ln>
              <a:noFill/>
            </a:ln>
          </p:spPr>
          <p:txBody>
            <a:bodyPr lIns="112025" tIns="112025" rIns="112025" bIns="6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rbel"/>
                <a:buNone/>
              </a:pPr>
              <a:r>
                <a:rPr lang="en" sz="1600" b="0" i="0" u="none" strike="noStrike" cap="none">
                  <a:solidFill>
                    <a:srgbClr val="9FC5E8"/>
                  </a:solidFill>
                  <a:latin typeface="Corbel"/>
                  <a:ea typeface="Corbel"/>
                  <a:cs typeface="Corbel"/>
                  <a:sym typeface="Corbel"/>
                </a:rPr>
                <a:t>Creating a usage with Rpi </a:t>
              </a:r>
            </a:p>
          </p:txBody>
        </p:sp>
        <p:sp>
          <p:nvSpPr>
            <p:cNvPr id="91" name="Shape 91"/>
            <p:cNvSpPr/>
            <p:nvPr/>
          </p:nvSpPr>
          <p:spPr>
            <a:xfrm>
              <a:off x="7064238" y="1351978"/>
              <a:ext cx="2065693" cy="2230199"/>
            </a:xfrm>
            <a:prstGeom prst="roundRect">
              <a:avLst>
                <a:gd name="adj" fmla="val 10000"/>
              </a:avLst>
            </a:prstGeom>
            <a:solidFill>
              <a:srgbClr val="BFE9F6">
                <a:alpha val="89803"/>
              </a:srgbClr>
            </a:solidFill>
            <a:ln w="1270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 txBox="1"/>
            <p:nvPr/>
          </p:nvSpPr>
          <p:spPr>
            <a:xfrm>
              <a:off x="7124739" y="1412479"/>
              <a:ext cx="1944688" cy="2109196"/>
            </a:xfrm>
            <a:prstGeom prst="rect">
              <a:avLst/>
            </a:prstGeom>
            <a:noFill/>
            <a:ln>
              <a:noFill/>
            </a:ln>
          </p:spPr>
          <p:txBody>
            <a:bodyPr lIns="112025" tIns="112025" rIns="112025" bIns="112025" anchor="t" anchorCtr="0">
              <a:noAutofit/>
            </a:bodyPr>
            <a:lstStyle/>
            <a:p>
              <a:pPr marL="177800" marR="0" lvl="1" indent="-1778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Image recognition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Real time use case</a:t>
              </a:r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99"/>
          <p:cNvGrpSpPr/>
          <p:nvPr/>
        </p:nvGrpSpPr>
        <p:grpSpPr>
          <a:xfrm>
            <a:off x="1144944" y="1642681"/>
            <a:ext cx="6846964" cy="2639572"/>
            <a:chOff x="3781" y="285241"/>
            <a:chExt cx="9126909" cy="3519429"/>
          </a:xfrm>
        </p:grpSpPr>
        <p:sp>
          <p:nvSpPr>
            <p:cNvPr id="100" name="Shape 100"/>
            <p:cNvSpPr/>
            <p:nvPr/>
          </p:nvSpPr>
          <p:spPr>
            <a:xfrm>
              <a:off x="3781" y="310127"/>
              <a:ext cx="3246618" cy="1137816"/>
            </a:xfrm>
            <a:prstGeom prst="roundRect">
              <a:avLst>
                <a:gd name="adj" fmla="val 10000"/>
              </a:avLst>
            </a:prstGeom>
            <a:solidFill>
              <a:schemeClr val="dk2"/>
            </a:solidFill>
            <a:ln w="19050" cap="flat" cmpd="sng">
              <a:solidFill>
                <a:srgbClr val="BFE9F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3781" y="310127"/>
              <a:ext cx="3246618" cy="758543"/>
            </a:xfrm>
            <a:prstGeom prst="rect">
              <a:avLst/>
            </a:prstGeom>
            <a:noFill/>
            <a:ln>
              <a:noFill/>
            </a:ln>
          </p:spPr>
          <p:txBody>
            <a:bodyPr lIns="101350" tIns="101350" rIns="101350" bIns="54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rbel"/>
                <a:buNone/>
              </a:pPr>
              <a:r>
                <a:rPr lang="en" sz="1400" b="0" i="0" u="none" strike="noStrike" cap="none">
                  <a:solidFill>
                    <a:srgbClr val="9FC5E8"/>
                  </a:solidFill>
                  <a:latin typeface="Corbel"/>
                  <a:ea typeface="Corbel"/>
                  <a:cs typeface="Corbel"/>
                  <a:sym typeface="Corbel"/>
                </a:rPr>
                <a:t>Introduction to Machine learning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668752" y="1068671"/>
              <a:ext cx="3246618" cy="2736000"/>
            </a:xfrm>
            <a:prstGeom prst="roundRect">
              <a:avLst>
                <a:gd name="adj" fmla="val 10000"/>
              </a:avLst>
            </a:prstGeom>
            <a:solidFill>
              <a:srgbClr val="BFE9F6">
                <a:alpha val="89803"/>
              </a:srgbClr>
            </a:solidFill>
            <a:ln w="1270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748887" y="1148807"/>
              <a:ext cx="3086348" cy="2575729"/>
            </a:xfrm>
            <a:prstGeom prst="rect">
              <a:avLst/>
            </a:prstGeom>
            <a:noFill/>
            <a:ln>
              <a:noFill/>
            </a:ln>
          </p:spPr>
          <p:txBody>
            <a:bodyPr lIns="101350" tIns="101350" rIns="101350" bIns="101350" anchor="t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What is machine learning</a:t>
              </a:r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What are the two main categories of machine learning?</a:t>
              </a:r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What are some examples of machine learning?</a:t>
              </a:r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How does machine learning "work"?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3742576" y="285241"/>
              <a:ext cx="1043412" cy="80831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A8AA"/>
            </a:solidFill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3742576" y="446904"/>
              <a:ext cx="800917" cy="48498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219103" y="310127"/>
              <a:ext cx="3246618" cy="1137816"/>
            </a:xfrm>
            <a:prstGeom prst="roundRect">
              <a:avLst>
                <a:gd name="adj" fmla="val 10000"/>
              </a:avLst>
            </a:prstGeom>
            <a:solidFill>
              <a:schemeClr val="dk2"/>
            </a:solidFill>
            <a:ln w="19050" cap="flat" cmpd="sng">
              <a:solidFill>
                <a:srgbClr val="BFE9F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5219103" y="310127"/>
              <a:ext cx="3246618" cy="758543"/>
            </a:xfrm>
            <a:prstGeom prst="rect">
              <a:avLst/>
            </a:prstGeom>
            <a:noFill/>
            <a:ln>
              <a:noFill/>
            </a:ln>
          </p:spPr>
          <p:txBody>
            <a:bodyPr lIns="101350" tIns="101350" rIns="101350" bIns="54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rbel"/>
                <a:buNone/>
              </a:pPr>
              <a:r>
                <a:rPr lang="en" sz="1400" b="0" i="0" u="none" strike="noStrike" cap="none">
                  <a:solidFill>
                    <a:srgbClr val="9FC5E8"/>
                  </a:solidFill>
                  <a:latin typeface="Corbel"/>
                  <a:ea typeface="Corbel"/>
                  <a:cs typeface="Corbel"/>
                  <a:sym typeface="Corbel"/>
                </a:rPr>
                <a:t>Raspberry PI – Machine learning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5884073" y="1068671"/>
              <a:ext cx="3246618" cy="2736000"/>
            </a:xfrm>
            <a:prstGeom prst="roundRect">
              <a:avLst>
                <a:gd name="adj" fmla="val 10000"/>
              </a:avLst>
            </a:prstGeom>
            <a:solidFill>
              <a:srgbClr val="BFE9F6">
                <a:alpha val="89803"/>
              </a:srgbClr>
            </a:solidFill>
            <a:ln w="1270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5964207" y="1148807"/>
              <a:ext cx="3086348" cy="2575729"/>
            </a:xfrm>
            <a:prstGeom prst="rect">
              <a:avLst/>
            </a:prstGeom>
            <a:noFill/>
            <a:ln>
              <a:noFill/>
            </a:ln>
          </p:spPr>
          <p:txBody>
            <a:bodyPr lIns="101350" tIns="101350" rIns="101350" bIns="101350" anchor="t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Introduction to Raspberry pi</a:t>
              </a:r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Corbel"/>
                <a:buChar char="•"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Setting up the environment for the day</a:t>
              </a:r>
            </a:p>
          </p:txBody>
        </p:sp>
      </p:grpSp>
      <p:sp>
        <p:nvSpPr>
          <p:cNvPr id="110" name="Shape 110"/>
          <p:cNvSpPr txBox="1"/>
          <p:nvPr/>
        </p:nvSpPr>
        <p:spPr>
          <a:xfrm>
            <a:off x="723900" y="466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9E9E9E"/>
                </a:solidFill>
                <a:latin typeface="Corbel"/>
                <a:ea typeface="Corbel"/>
                <a:cs typeface="Corbel"/>
                <a:sym typeface="Corbel"/>
              </a:rPr>
              <a:t>Machine Learning Basics - Session 1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581025" y="2724075"/>
            <a:ext cx="4143300" cy="952500"/>
          </a:xfrm>
          <a:prstGeom prst="roundRect">
            <a:avLst>
              <a:gd name="adj" fmla="val 16667"/>
            </a:avLst>
          </a:prstGeom>
          <a:solidFill>
            <a:srgbClr val="000000">
              <a:alpha val="35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723000" y="2905125"/>
            <a:ext cx="3858600" cy="590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What is machine learning?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562" y="857250"/>
            <a:ext cx="47148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142107" y="285750"/>
            <a:ext cx="6859787" cy="1028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One such definition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142099" y="1428749"/>
            <a:ext cx="6859800" cy="2139600"/>
          </a:xfrm>
          <a:prstGeom prst="rect">
            <a:avLst/>
          </a:prstGeom>
          <a:solidFill>
            <a:srgbClr val="434343">
              <a:alpha val="36540"/>
            </a:srgbClr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 sz="4500" b="0" i="0" u="none" strike="noStrike" cap="none">
                <a:solidFill>
                  <a:srgbClr val="EAD1DC"/>
                </a:solidFill>
                <a:latin typeface="Corbel"/>
                <a:ea typeface="Corbel"/>
                <a:cs typeface="Corbel"/>
                <a:sym typeface="Corbel"/>
              </a:rPr>
              <a:t>"Machine learning 	is the </a:t>
            </a:r>
            <a:r>
              <a:rPr lang="en" sz="4500" b="0" i="1" u="none" strike="noStrike" cap="none">
                <a:solidFill>
                  <a:srgbClr val="88BDFE"/>
                </a:solidFill>
                <a:latin typeface="Corbel"/>
                <a:ea typeface="Corbel"/>
                <a:cs typeface="Corbel"/>
                <a:sym typeface="Corbel"/>
              </a:rPr>
              <a:t>semi-automated </a:t>
            </a:r>
            <a:r>
              <a:rPr lang="en" sz="4500" b="0" i="0" u="none" strike="noStrike" cap="none">
                <a:solidFill>
                  <a:srgbClr val="B4E6A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extraction</a:t>
            </a:r>
            <a:r>
              <a:rPr lang="en" sz="4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of </a:t>
            </a:r>
            <a:r>
              <a:rPr lang="en" sz="4500" b="0" i="0" u="none" strike="noStrike" cap="none">
                <a:solidFill>
                  <a:srgbClr val="FEE1D1"/>
                </a:solidFill>
                <a:latin typeface="Arial"/>
                <a:ea typeface="Arial"/>
                <a:cs typeface="Arial"/>
                <a:sym typeface="Arial"/>
              </a:rPr>
              <a:t>knowledge from data</a:t>
            </a:r>
            <a:r>
              <a:rPr lang="en" sz="45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"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038225" y="800100"/>
            <a:ext cx="1866900" cy="590400"/>
          </a:xfrm>
          <a:prstGeom prst="roundRect">
            <a:avLst>
              <a:gd name="adj" fmla="val 16667"/>
            </a:avLst>
          </a:prstGeom>
          <a:solidFill>
            <a:srgbClr val="CFE2F3">
              <a:alpha val="46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018279" y="752475"/>
            <a:ext cx="2525099" cy="561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Categories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142" name="Shape 142"/>
          <p:cNvGrpSpPr/>
          <p:nvPr/>
        </p:nvGrpSpPr>
        <p:grpSpPr>
          <a:xfrm>
            <a:off x="199131" y="1839752"/>
            <a:ext cx="8734981" cy="2740274"/>
            <a:chOff x="0" y="230504"/>
            <a:chExt cx="10115786" cy="3653700"/>
          </a:xfrm>
        </p:grpSpPr>
        <p:sp>
          <p:nvSpPr>
            <p:cNvPr id="143" name="Shape 143"/>
            <p:cNvSpPr/>
            <p:nvPr/>
          </p:nvSpPr>
          <p:spPr>
            <a:xfrm>
              <a:off x="0" y="230504"/>
              <a:ext cx="9134400" cy="365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7935"/>
                  </a:moveTo>
                  <a:lnTo>
                    <a:pt x="20845" y="0"/>
                  </a:lnTo>
                  <a:lnTo>
                    <a:pt x="20845" y="17935"/>
                  </a:lnTo>
                  <a:lnTo>
                    <a:pt x="60000" y="17935"/>
                  </a:lnTo>
                  <a:cubicBezTo>
                    <a:pt x="62071" y="17935"/>
                    <a:pt x="63750" y="20636"/>
                    <a:pt x="63750" y="23967"/>
                  </a:cubicBezTo>
                  <a:cubicBezTo>
                    <a:pt x="63750" y="27299"/>
                    <a:pt x="62071" y="29999"/>
                    <a:pt x="60000" y="29999"/>
                  </a:cubicBezTo>
                  <a:cubicBezTo>
                    <a:pt x="57928" y="29999"/>
                    <a:pt x="56250" y="32700"/>
                    <a:pt x="56250" y="36032"/>
                  </a:cubicBezTo>
                  <a:cubicBezTo>
                    <a:pt x="56250" y="39363"/>
                    <a:pt x="57928" y="42064"/>
                    <a:pt x="60000" y="42064"/>
                  </a:cubicBezTo>
                  <a:lnTo>
                    <a:pt x="99154" y="42064"/>
                  </a:lnTo>
                  <a:lnTo>
                    <a:pt x="99154" y="24128"/>
                  </a:lnTo>
                  <a:lnTo>
                    <a:pt x="120000" y="72064"/>
                  </a:lnTo>
                  <a:lnTo>
                    <a:pt x="99154" y="119999"/>
                  </a:lnTo>
                  <a:lnTo>
                    <a:pt x="99154" y="102064"/>
                  </a:lnTo>
                  <a:lnTo>
                    <a:pt x="60000" y="102064"/>
                  </a:lnTo>
                  <a:cubicBezTo>
                    <a:pt x="57928" y="102064"/>
                    <a:pt x="56250" y="99363"/>
                    <a:pt x="56250" y="96032"/>
                  </a:cubicBezTo>
                  <a:lnTo>
                    <a:pt x="56250" y="77935"/>
                  </a:lnTo>
                  <a:lnTo>
                    <a:pt x="20845" y="77935"/>
                  </a:lnTo>
                  <a:lnTo>
                    <a:pt x="20845" y="95871"/>
                  </a:lnTo>
                  <a:close/>
                </a:path>
                <a:path w="120000" h="120000" fill="darkenLess" extrusionOk="0">
                  <a:moveTo>
                    <a:pt x="63750" y="23967"/>
                  </a:moveTo>
                  <a:cubicBezTo>
                    <a:pt x="63750" y="27299"/>
                    <a:pt x="62071" y="29999"/>
                    <a:pt x="60000" y="29999"/>
                  </a:cubicBezTo>
                  <a:cubicBezTo>
                    <a:pt x="57928" y="29999"/>
                    <a:pt x="56250" y="32700"/>
                    <a:pt x="56250" y="36032"/>
                  </a:cubicBezTo>
                  <a:cubicBezTo>
                    <a:pt x="56250" y="39363"/>
                    <a:pt x="57928" y="42064"/>
                    <a:pt x="60000" y="42064"/>
                  </a:cubicBezTo>
                  <a:lnTo>
                    <a:pt x="63750" y="42064"/>
                  </a:lnTo>
                  <a:close/>
                </a:path>
                <a:path w="120000" h="120000" fill="none" extrusionOk="0">
                  <a:moveTo>
                    <a:pt x="0" y="47935"/>
                  </a:moveTo>
                  <a:lnTo>
                    <a:pt x="20845" y="0"/>
                  </a:lnTo>
                  <a:lnTo>
                    <a:pt x="20845" y="17935"/>
                  </a:lnTo>
                  <a:lnTo>
                    <a:pt x="60000" y="17935"/>
                  </a:lnTo>
                  <a:cubicBezTo>
                    <a:pt x="62071" y="17935"/>
                    <a:pt x="63750" y="20636"/>
                    <a:pt x="63750" y="23967"/>
                  </a:cubicBezTo>
                  <a:cubicBezTo>
                    <a:pt x="63750" y="27299"/>
                    <a:pt x="62071" y="29999"/>
                    <a:pt x="60000" y="29999"/>
                  </a:cubicBezTo>
                  <a:cubicBezTo>
                    <a:pt x="57928" y="29999"/>
                    <a:pt x="56250" y="32700"/>
                    <a:pt x="56250" y="36032"/>
                  </a:cubicBezTo>
                  <a:cubicBezTo>
                    <a:pt x="56250" y="39363"/>
                    <a:pt x="57928" y="42064"/>
                    <a:pt x="60000" y="42064"/>
                  </a:cubicBezTo>
                  <a:lnTo>
                    <a:pt x="99154" y="42064"/>
                  </a:lnTo>
                  <a:lnTo>
                    <a:pt x="99154" y="24128"/>
                  </a:lnTo>
                  <a:lnTo>
                    <a:pt x="120000" y="72064"/>
                  </a:lnTo>
                  <a:lnTo>
                    <a:pt x="99154" y="119999"/>
                  </a:lnTo>
                  <a:lnTo>
                    <a:pt x="99154" y="102064"/>
                  </a:lnTo>
                  <a:lnTo>
                    <a:pt x="60000" y="102064"/>
                  </a:lnTo>
                  <a:cubicBezTo>
                    <a:pt x="57928" y="102064"/>
                    <a:pt x="56250" y="99363"/>
                    <a:pt x="56250" y="96032"/>
                  </a:cubicBezTo>
                  <a:lnTo>
                    <a:pt x="56250" y="77935"/>
                  </a:lnTo>
                  <a:lnTo>
                    <a:pt x="20845" y="77935"/>
                  </a:lnTo>
                  <a:lnTo>
                    <a:pt x="20845" y="95871"/>
                  </a:lnTo>
                  <a:close/>
                  <a:moveTo>
                    <a:pt x="63750" y="23967"/>
                  </a:moveTo>
                  <a:lnTo>
                    <a:pt x="63750" y="42064"/>
                  </a:lnTo>
                  <a:moveTo>
                    <a:pt x="56250" y="36032"/>
                  </a:moveTo>
                  <a:lnTo>
                    <a:pt x="56250" y="77935"/>
                  </a:lnTo>
                </a:path>
              </a:pathLst>
            </a:custGeom>
            <a:noFill/>
            <a:ln>
              <a:noFill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119360" y="1454533"/>
              <a:ext cx="2633100" cy="1790400"/>
            </a:xfrm>
            <a:prstGeom prst="rect">
              <a:avLst/>
            </a:prstGeom>
            <a:solidFill>
              <a:srgbClr val="000000">
                <a:alpha val="47310"/>
              </a:srgbClr>
            </a:solidFill>
            <a:ln>
              <a:noFill/>
            </a:ln>
          </p:spPr>
          <p:txBody>
            <a:bodyPr lIns="0" tIns="72025" rIns="0" bIns="7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orbel"/>
                <a:buNone/>
              </a:pPr>
              <a:r>
                <a:rPr lang="en" sz="2000" b="0" i="0" u="none" strike="noStrike" cap="none">
                  <a:solidFill>
                    <a:srgbClr val="EAD1DC"/>
                  </a:solidFill>
                  <a:latin typeface="Corbel"/>
                  <a:ea typeface="Corbel"/>
                  <a:cs typeface="Corbel"/>
                  <a:sym typeface="Corbel"/>
                </a:rPr>
                <a:t>Supervised Learning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Predictions using data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 typeface="Arial"/>
                <a:buChar char="•"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Example: Is a given email "spam" or "ham"?</a:t>
              </a: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6949586" y="1790833"/>
              <a:ext cx="3166200" cy="1454100"/>
            </a:xfrm>
            <a:prstGeom prst="rect">
              <a:avLst/>
            </a:prstGeom>
            <a:solidFill>
              <a:srgbClr val="000000">
                <a:alpha val="33460"/>
              </a:srgbClr>
            </a:solidFill>
            <a:ln>
              <a:noFill/>
            </a:ln>
          </p:spPr>
          <p:txBody>
            <a:bodyPr lIns="0" tIns="72025" rIns="0" bIns="7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orbel"/>
                <a:buNone/>
              </a:pPr>
              <a:r>
                <a:rPr lang="en" sz="20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UnSupervised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Extracting structure from data</a:t>
              </a:r>
            </a:p>
            <a:p>
              <a:pPr marL="177800" marR="0" lvl="1" indent="-1778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orbel"/>
                <a:buChar char="•"/>
              </a:pPr>
              <a:r>
                <a:rPr lang="en" sz="16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Segment grocery store shoppers 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721</Words>
  <Application>Microsoft Office PowerPoint</Application>
  <PresentationFormat>On-screen Show (16:9)</PresentationFormat>
  <Paragraphs>164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Architects Daughter</vt:lpstr>
      <vt:lpstr>Corbel</vt:lpstr>
      <vt:lpstr>Georgia</vt:lpstr>
      <vt:lpstr>simple-dark-2</vt:lpstr>
      <vt:lpstr>Introduction to Machine learning</vt:lpstr>
      <vt:lpstr>PowerPoint Presentation</vt:lpstr>
      <vt:lpstr>PowerPoint Presentation</vt:lpstr>
      <vt:lpstr>Agenda </vt:lpstr>
      <vt:lpstr>PowerPoint Presentation</vt:lpstr>
      <vt:lpstr>What is machine learning?</vt:lpstr>
      <vt:lpstr>PowerPoint Presentation</vt:lpstr>
      <vt:lpstr>One such definition</vt:lpstr>
      <vt:lpstr>Categories</vt:lpstr>
      <vt:lpstr>Supervised Learning</vt:lpstr>
      <vt:lpstr>Classification</vt:lpstr>
      <vt:lpstr>Regression</vt:lpstr>
      <vt:lpstr>Unsupervised Learning</vt:lpstr>
      <vt:lpstr>Unsupervised learning</vt:lpstr>
      <vt:lpstr>Unsupervised learning Model</vt:lpstr>
      <vt:lpstr>Basics</vt:lpstr>
      <vt:lpstr>Linear Regression</vt:lpstr>
      <vt:lpstr>Cost Function, Gradient Descent</vt:lpstr>
      <vt:lpstr>Weight, Bias in 0,1 Dimensions</vt:lpstr>
      <vt:lpstr>Neuron and Activation Function</vt:lpstr>
      <vt:lpstr>Softmax </vt:lpstr>
      <vt:lpstr>Simple Neural Network for MNIST</vt:lpstr>
      <vt:lpstr>Simple Neural Network for MNIST</vt:lpstr>
      <vt:lpstr>CNN - Convolutional Neural Network</vt:lpstr>
      <vt:lpstr>Convolution NN - </vt:lpstr>
      <vt:lpstr>RNN - Recurrent Neural Network</vt:lpstr>
      <vt:lpstr>Tensor Flow Cucumber sorter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cp:lastModifiedBy>Jawahar</cp:lastModifiedBy>
  <cp:revision>2</cp:revision>
  <dcterms:modified xsi:type="dcterms:W3CDTF">2017-07-08T21:46:07Z</dcterms:modified>
</cp:coreProperties>
</file>